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75" r:id="rId5"/>
    <p:sldId id="273" r:id="rId6"/>
    <p:sldId id="274" r:id="rId7"/>
    <p:sldId id="262" r:id="rId8"/>
    <p:sldId id="276" r:id="rId9"/>
    <p:sldId id="264" r:id="rId10"/>
    <p:sldId id="260" r:id="rId11"/>
    <p:sldId id="263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9" r:id="rId20"/>
    <p:sldId id="282" r:id="rId21"/>
    <p:sldId id="281" r:id="rId22"/>
    <p:sldId id="280" r:id="rId23"/>
    <p:sldId id="277" r:id="rId24"/>
    <p:sldId id="278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33C"/>
    <a:srgbClr val="3A5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6327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6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97619-3A5C-FC41-9EE2-F303F6366653}" type="datetimeFigureOut">
              <a:t>25.09.24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A00EF-1FE2-FC4B-BBC4-E3EDB2F73BC4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7945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53E0-4100-4ECD-A54E-A47BE5C40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8F03D-2C92-FD56-265C-2FC359960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7A59A-0CF4-DE0A-4F83-A8171D27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AB1E9-7CD3-BCBE-9E19-CB176887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0ACCA-00AD-61A6-9958-4EC23A51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224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1651-687F-2D17-2125-770E2BCF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E1F94-32CF-6EEC-6467-26669F2F0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0C6B0-83A8-6D1E-5FBE-D62483E4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29473-A8D1-D637-E8F7-0701A49F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6BF1D-46B6-E68E-ED28-1342642D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121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CD903A-CC66-F214-AE4C-4E2C59028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7C782-B099-6C45-C2F9-47B1D5CFA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A6D5B-00BF-8480-2FEE-D188708E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3A365-B16A-7825-3353-A67917450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735BC-28B7-A357-5551-A6287BA5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1895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EFAB41E-6C4F-F477-1B0E-1F5FC0B9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EC69F74-397A-85A3-FF7D-CE221E51FD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10"/>
            <a:ext cx="1379913" cy="410105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Title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8FA2E-E342-DFB9-EF2A-63AA93FC0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1448" y="245676"/>
            <a:ext cx="1012912" cy="1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6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270E-AC5E-C2FD-A16B-C05F65E7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F74F-9616-B7E6-F3CA-6A469DFD6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F767E-C872-D584-32E3-1BA1E14E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6150-6A3D-3E83-61BB-FBDF0D57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12547-3521-F8AD-8FF1-8DCD3E06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7006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1DA0-B81F-0095-E710-37832F18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7B08E-E857-E792-9684-1B6145E1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8CE3D-4A36-FC05-ECB1-68546C1E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13394-A44F-09F2-B39E-068D4D16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AF51-377C-C9D1-E57A-0A4CDBE9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677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9B59-FA4E-2E98-868E-FCCF3C59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0F1E-61C3-A621-DFBA-6A178284FE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0D1AC-31CD-A45C-61C7-D2F7FDCD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F9AD4-93FE-2753-4E10-5CF767CD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EA6DC-6180-FA04-F499-92989189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2952F-7291-DABD-EE51-E6C9DBB0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496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E414-9309-5DA5-27F4-EBD3B1BC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B2EFF-C093-325A-062C-CF03D99CC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C6C59-2592-F6D0-EDF6-61693CBC8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F2907-C93E-CBB5-7C07-B212E1409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B7A2C-E421-D742-ACFE-A6F6EC981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B479-74D3-34E1-710D-8919E038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BDD4B-F945-ED27-5150-CD8C3126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D23A2-0595-4674-3E13-1CCC95D6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962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522C-0B2D-EA9F-7820-F363A337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E2BB5-9AD9-A265-2C61-22FADE59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30D3D-F751-F5A4-705A-AEFB9C92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EDCBF-A2ED-9315-A9C3-5657AFC8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406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7B43BD-3F3C-4810-B615-CB0941B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F0C70-B42C-C18F-2FC3-47D23C92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C992-94B9-FF0B-03BB-7F732C8C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469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669F-ABF5-4377-1EE0-9E599D0A1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8BB-A3BA-7C62-6A8A-714058E8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7265D-F578-E3E1-1263-12A3B3DD0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1729E-9CFE-BDC8-8FF8-C06B0661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902E6-5F98-8EE2-1A6A-9DC84AFE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8EC9A-C3F4-FAF4-E5D2-D50E8C5A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404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8C2-4C9E-7F59-5DDF-9A8C9D03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19250-B0A0-299E-20C0-8BA77D91C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10A2A-CA47-AE45-78A3-D585D60D4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57C86-FFA3-505D-42E4-4A19C6AA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226E7-AFFB-31C2-63B2-A98AC40E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04692-60DB-0D3B-E810-FF691160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58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4069C3-E63F-B2DD-45AE-33218EC4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F426-7B2E-CE51-BE1B-9B5896ED8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AD183-E7FE-C459-5F73-60515A377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D1109-D38D-8B4C-B396-7C1C5C7CED44}" type="datetimeFigureOut">
              <a:t>25.09.24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205C2-4E18-2BDC-29A6-6E88C87E9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FD8B-B51D-324A-93B2-0C6966545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90CC3-FBD4-CD4B-8908-C68437D81DD8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66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imagingarchive.net/collection/her2-tumor-roi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650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ells under a microscope&#10;&#10;Description automatically generated">
            <a:extLst>
              <a:ext uri="{FF2B5EF4-FFF2-40B4-BE49-F238E27FC236}">
                <a16:creationId xmlns:a16="http://schemas.microsoft.com/office/drawing/2014/main" id="{616B7156-21EE-28DE-21DB-974CAB6561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249" y="917197"/>
            <a:ext cx="3579078" cy="5401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C6158A-2BA0-3037-B478-A88A7095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3" y="-2800388"/>
            <a:ext cx="4573260" cy="850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48CCD-C067-B77D-3033-1749ABBEB5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340" y="-2684034"/>
            <a:ext cx="4573260" cy="596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02489-F311-01D5-ECEE-7009A767B9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865" y="130964"/>
            <a:ext cx="1250395" cy="141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AE21E-71EE-8737-59B9-1AF1840F5A6A}"/>
              </a:ext>
            </a:extLst>
          </p:cNvPr>
          <p:cNvSpPr txBox="1"/>
          <p:nvPr/>
        </p:nvSpPr>
        <p:spPr>
          <a:xfrm>
            <a:off x="592649" y="3617752"/>
            <a:ext cx="3938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3A5DA3"/>
                </a:solidFill>
                <a:latin typeface="+mj-lt"/>
                <a:cs typeface="Calibri Light"/>
              </a:rPr>
              <a:t>Foundation models </a:t>
            </a:r>
            <a:r>
              <a:rPr lang="en-US" sz="3600">
                <a:solidFill>
                  <a:srgbClr val="E7953D"/>
                </a:solidFill>
                <a:latin typeface="+mj-lt"/>
                <a:cs typeface="Calibri Light"/>
              </a:rPr>
              <a:t>in histopathology</a:t>
            </a:r>
            <a:endParaRPr lang="en-DE" sz="3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60368" y="2066379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Most FMs </a:t>
            </a:r>
            <a:r>
              <a:rPr lang="en-US">
                <a:solidFill>
                  <a:srgbClr val="E7953D"/>
                </a:solidFill>
                <a:cs typeface="Calibri"/>
              </a:rPr>
              <a:t>are vision transformers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long-range dependencies, self-attention,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8AD1C-7C58-0D10-488B-39D74D0D5329}"/>
              </a:ext>
            </a:extLst>
          </p:cNvPr>
          <p:cNvSpPr txBox="1"/>
          <p:nvPr/>
        </p:nvSpPr>
        <p:spPr>
          <a:xfrm>
            <a:off x="860368" y="438830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Masked </a:t>
            </a:r>
            <a:r>
              <a:rPr lang="en-US">
                <a:solidFill>
                  <a:srgbClr val="E7953D"/>
                </a:solidFill>
                <a:cs typeface="Calibri"/>
              </a:rPr>
              <a:t>image modeling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learning image features by “inpainting” of masked patches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0" name="Picture 4" descr="Masked Image Modeling. Image Foundational Models — SimMIM —… | by Prakash  Jay | Medium">
            <a:extLst>
              <a:ext uri="{FF2B5EF4-FFF2-40B4-BE49-F238E27FC236}">
                <a16:creationId xmlns:a16="http://schemas.microsoft.com/office/drawing/2014/main" id="{F194BC59-0F93-2213-7502-E314D4C5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1731" y="2066379"/>
            <a:ext cx="5418582" cy="299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70A886A-1B57-2330-019A-9A2B12D8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Training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computer vision </a:t>
            </a:r>
            <a:endParaRPr lang="en-US" sz="3600">
              <a:cs typeface="Calibri Light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BA80C-6CBD-567F-11EA-098E2B2E4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AE8072-1D05-A884-99B6-59DE9169EFB7}"/>
              </a:ext>
            </a:extLst>
          </p:cNvPr>
          <p:cNvSpPr txBox="1"/>
          <p:nvPr/>
        </p:nvSpPr>
        <p:spPr>
          <a:xfrm>
            <a:off x="838200" y="3184825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Trained with </a:t>
            </a:r>
            <a:r>
              <a:rPr lang="en-US">
                <a:solidFill>
                  <a:srgbClr val="E7953D"/>
                </a:solidFill>
                <a:cs typeface="Calibri"/>
              </a:rPr>
              <a:t>DinoV2 framework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self-supervised, student-teacher, contrastive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44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histopathology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DE8B5-6EA0-7EAD-30FE-5C49ABA716D6}"/>
              </a:ext>
            </a:extLst>
          </p:cNvPr>
          <p:cNvSpPr txBox="1"/>
          <p:nvPr/>
        </p:nvSpPr>
        <p:spPr>
          <a:xfrm>
            <a:off x="6529647" y="2118658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GigaPath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Microsoft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0EA9F-E299-22A1-69DF-49E8FF296FA6}"/>
              </a:ext>
            </a:extLst>
          </p:cNvPr>
          <p:cNvSpPr txBox="1"/>
          <p:nvPr/>
        </p:nvSpPr>
        <p:spPr>
          <a:xfrm>
            <a:off x="8717280" y="3844639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Virchow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Paige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95F8E-851B-A308-C5AA-28B0306EDD09}"/>
              </a:ext>
            </a:extLst>
          </p:cNvPr>
          <p:cNvSpPr txBox="1"/>
          <p:nvPr/>
        </p:nvSpPr>
        <p:spPr>
          <a:xfrm>
            <a:off x="6843451" y="3269312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Phikon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Owkin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E42A-2880-7FA5-15B1-4FD9305F8226}"/>
              </a:ext>
            </a:extLst>
          </p:cNvPr>
          <p:cNvSpPr txBox="1"/>
          <p:nvPr/>
        </p:nvSpPr>
        <p:spPr>
          <a:xfrm>
            <a:off x="8581413" y="2693985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Hibou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HistAI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1D326-1E48-A31A-69EE-106B29643051}"/>
              </a:ext>
            </a:extLst>
          </p:cNvPr>
          <p:cNvSpPr txBox="1"/>
          <p:nvPr/>
        </p:nvSpPr>
        <p:spPr>
          <a:xfrm>
            <a:off x="9136379" y="6145949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RudolfV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Aignostics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509E3C-57C2-0030-37AC-182E00F10DC8}"/>
              </a:ext>
            </a:extLst>
          </p:cNvPr>
          <p:cNvSpPr txBox="1"/>
          <p:nvPr/>
        </p:nvSpPr>
        <p:spPr>
          <a:xfrm>
            <a:off x="7206441" y="5570620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PLUTO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PathAI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144B7-B652-61A5-6D15-EDB958385518}"/>
              </a:ext>
            </a:extLst>
          </p:cNvPr>
          <p:cNvSpPr txBox="1"/>
          <p:nvPr/>
        </p:nvSpPr>
        <p:spPr>
          <a:xfrm>
            <a:off x="7881157" y="1543331"/>
            <a:ext cx="30258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H-Optimus-0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Bioptimus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37AB-A789-6C6D-9208-5CF4F2D1A1DC}"/>
              </a:ext>
            </a:extLst>
          </p:cNvPr>
          <p:cNvSpPr txBox="1"/>
          <p:nvPr/>
        </p:nvSpPr>
        <p:spPr>
          <a:xfrm>
            <a:off x="838200" y="218391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Many foundation models for </a:t>
            </a:r>
            <a:r>
              <a:rPr lang="en-US">
                <a:solidFill>
                  <a:srgbClr val="E7953D"/>
                </a:solidFill>
                <a:cs typeface="Calibri"/>
              </a:rPr>
              <a:t>histopathology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released in 2024, mostly by companies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08C113-27FC-22FC-EB1C-9BAEC343AB4E}"/>
              </a:ext>
            </a:extLst>
          </p:cNvPr>
          <p:cNvSpPr txBox="1"/>
          <p:nvPr/>
        </p:nvSpPr>
        <p:spPr>
          <a:xfrm>
            <a:off x="838200" y="4297184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Data:  </a:t>
            </a:r>
            <a:r>
              <a:rPr lang="en-US">
                <a:solidFill>
                  <a:srgbClr val="E5933C"/>
                </a:solidFill>
                <a:cs typeface="Calibri"/>
              </a:rPr>
              <a:t>100k to 1M</a:t>
            </a:r>
            <a:r>
              <a:rPr lang="en-US">
                <a:solidFill>
                  <a:srgbClr val="3A5DA3"/>
                </a:solidFill>
                <a:cs typeface="Calibri"/>
              </a:rPr>
              <a:t> </a:t>
            </a:r>
            <a:r>
              <a:rPr lang="en-US">
                <a:solidFill>
                  <a:srgbClr val="E7953D"/>
                </a:solidFill>
                <a:cs typeface="Calibri"/>
              </a:rPr>
              <a:t>whole slide images</a:t>
            </a:r>
          </a:p>
          <a:p>
            <a:r>
              <a:rPr lang="en-DE" sz="1600">
                <a:solidFill>
                  <a:srgbClr val="4B5563"/>
                </a:solidFill>
                <a:latin typeface="Source Sans Pro" panose="020B0503030403020204" pitchFamily="34" charset="0"/>
                <a:cs typeface="Calibri"/>
              </a:rPr>
              <a:t>100M+ image patches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82F2EF-B3C8-1393-A892-741F942AF9D9}"/>
              </a:ext>
            </a:extLst>
          </p:cNvPr>
          <p:cNvSpPr txBox="1"/>
          <p:nvPr/>
        </p:nvSpPr>
        <p:spPr>
          <a:xfrm>
            <a:off x="6757985" y="4419966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UNI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Harvard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26891-9F93-D05C-99B3-499FF5092E3F}"/>
              </a:ext>
            </a:extLst>
          </p:cNvPr>
          <p:cNvSpPr txBox="1"/>
          <p:nvPr/>
        </p:nvSpPr>
        <p:spPr>
          <a:xfrm>
            <a:off x="838200" y="541017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Architecture: </a:t>
            </a:r>
            <a:r>
              <a:rPr lang="en-US">
                <a:solidFill>
                  <a:srgbClr val="E7953D"/>
                </a:solidFill>
                <a:cs typeface="Calibri"/>
              </a:rPr>
              <a:t>ViT trained with DinoV2</a:t>
            </a:r>
          </a:p>
          <a:p>
            <a:r>
              <a:rPr lang="en-DE" sz="1600">
                <a:solidFill>
                  <a:srgbClr val="4B5563"/>
                </a:solidFill>
                <a:latin typeface="Source Sans Pro" panose="020B0503030403020204" pitchFamily="34" charset="0"/>
                <a:cs typeface="Calibri"/>
              </a:rPr>
              <a:t>100M+ image patches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5ADAB-F6C3-87F3-9640-235457248B72}"/>
              </a:ext>
            </a:extLst>
          </p:cNvPr>
          <p:cNvSpPr txBox="1"/>
          <p:nvPr/>
        </p:nvSpPr>
        <p:spPr>
          <a:xfrm>
            <a:off x="838200" y="3184192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License: </a:t>
            </a:r>
            <a:r>
              <a:rPr lang="en-US">
                <a:solidFill>
                  <a:srgbClr val="E7953D"/>
                </a:solidFill>
                <a:cs typeface="Calibri"/>
              </a:rPr>
              <a:t>Many open-source and open-weights</a:t>
            </a:r>
          </a:p>
          <a:p>
            <a:r>
              <a:rPr lang="en-DE" sz="1600">
                <a:solidFill>
                  <a:srgbClr val="4B5563"/>
                </a:solidFill>
                <a:latin typeface="Source Sans Pro" panose="020B0503030403020204" pitchFamily="34" charset="0"/>
                <a:cs typeface="Calibri"/>
              </a:rPr>
              <a:t>Some even with permissive license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DCB049-3F8C-56FE-8076-47C56D52A51F}"/>
              </a:ext>
            </a:extLst>
          </p:cNvPr>
          <p:cNvSpPr txBox="1"/>
          <p:nvPr/>
        </p:nvSpPr>
        <p:spPr>
          <a:xfrm>
            <a:off x="9166167" y="4995293"/>
            <a:ext cx="21876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E5933C"/>
                </a:solidFill>
                <a:cs typeface="Calibri"/>
              </a:rPr>
              <a:t>KAIKO-1</a:t>
            </a:r>
            <a:r>
              <a:rPr lang="en-US" sz="1600">
                <a:solidFill>
                  <a:srgbClr val="3A5DA3"/>
                </a:solidFill>
                <a:cs typeface="Calibri"/>
              </a:rPr>
              <a:t> Kaiko</a:t>
            </a:r>
            <a:endParaRPr lang="en-US" sz="1600">
              <a:solidFill>
                <a:srgbClr val="E7953D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68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histopathology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124" name="Picture 4" descr="Fig. 1">
            <a:extLst>
              <a:ext uri="{FF2B5EF4-FFF2-40B4-BE49-F238E27FC236}">
                <a16:creationId xmlns:a16="http://schemas.microsoft.com/office/drawing/2014/main" id="{B628A991-1677-B01A-868B-03200EB10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29264" y="1508851"/>
            <a:ext cx="6216898" cy="530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26E2B-1190-F865-87DA-6BF86E9B2FEF}"/>
              </a:ext>
            </a:extLst>
          </p:cNvPr>
          <p:cNvSpPr txBox="1"/>
          <p:nvPr/>
        </p:nvSpPr>
        <p:spPr>
          <a:xfrm>
            <a:off x="838200" y="1933903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Virchow </a:t>
            </a:r>
            <a:r>
              <a:rPr lang="en-US">
                <a:solidFill>
                  <a:srgbClr val="E7953D"/>
                </a:solidFill>
                <a:cs typeface="Calibri"/>
              </a:rPr>
              <a:t>by Paige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largest to date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7D1C3-37CA-7BE4-B422-A18A8BB91EB4}"/>
              </a:ext>
            </a:extLst>
          </p:cNvPr>
          <p:cNvSpPr txBox="1"/>
          <p:nvPr/>
        </p:nvSpPr>
        <p:spPr>
          <a:xfrm>
            <a:off x="838200" y="3121223"/>
            <a:ext cx="38481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1.5 million </a:t>
            </a:r>
            <a:r>
              <a:rPr lang="en-US">
                <a:solidFill>
                  <a:srgbClr val="E5933C"/>
                </a:solidFill>
                <a:cs typeface="Calibri"/>
              </a:rPr>
              <a:t>whole slide images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from 120.000 patients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0E47A-A571-2A63-07FB-70120D299B90}"/>
              </a:ext>
            </a:extLst>
          </p:cNvPr>
          <p:cNvSpPr txBox="1"/>
          <p:nvPr/>
        </p:nvSpPr>
        <p:spPr>
          <a:xfrm>
            <a:off x="838200" y="4310328"/>
            <a:ext cx="38481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Diversity </a:t>
            </a:r>
            <a:r>
              <a:rPr lang="en-US">
                <a:solidFill>
                  <a:srgbClr val="E5933C"/>
                </a:solidFill>
                <a:cs typeface="Calibri"/>
              </a:rPr>
              <a:t>in specimen types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organs and tissue types</a:t>
            </a:r>
            <a:endParaRPr lang="en-US">
              <a:solidFill>
                <a:srgbClr val="E5933C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039733-F984-A385-0311-57599107D264}"/>
              </a:ext>
            </a:extLst>
          </p:cNvPr>
          <p:cNvSpPr txBox="1"/>
          <p:nvPr/>
        </p:nvSpPr>
        <p:spPr>
          <a:xfrm>
            <a:off x="838200" y="5499433"/>
            <a:ext cx="38481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Extract </a:t>
            </a:r>
            <a:r>
              <a:rPr lang="en-US">
                <a:solidFill>
                  <a:srgbClr val="E5933C"/>
                </a:solidFill>
                <a:cs typeface="Calibri"/>
              </a:rPr>
              <a:t>image patches from WSI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and train ViT-H using DinoV2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5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37AB-A789-6C6D-9208-5CF4F2D1A1DC}"/>
              </a:ext>
            </a:extLst>
          </p:cNvPr>
          <p:cNvSpPr txBox="1"/>
          <p:nvPr/>
        </p:nvSpPr>
        <p:spPr>
          <a:xfrm>
            <a:off x="838200" y="218391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 model to </a:t>
            </a:r>
            <a:r>
              <a:rPr lang="en-US">
                <a:solidFill>
                  <a:srgbClr val="E7953D"/>
                </a:solidFill>
                <a:cs typeface="Calibri"/>
              </a:rPr>
              <a:t>detect tumor in H&amp;E stained tissue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based on foundation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08C113-27FC-22FC-EB1C-9BAEC343AB4E}"/>
              </a:ext>
            </a:extLst>
          </p:cNvPr>
          <p:cNvSpPr txBox="1"/>
          <p:nvPr/>
        </p:nvSpPr>
        <p:spPr>
          <a:xfrm>
            <a:off x="838200" y="4297184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Use foundation model for </a:t>
            </a:r>
            <a:r>
              <a:rPr lang="en-US">
                <a:solidFill>
                  <a:srgbClr val="E7953D"/>
                </a:solidFill>
                <a:cs typeface="Calibri"/>
              </a:rPr>
              <a:t>tile embedding</a:t>
            </a:r>
            <a:endParaRPr lang="en-US">
              <a:solidFill>
                <a:srgbClr val="3A5DA3"/>
              </a:solidFill>
              <a:cs typeface="Calibri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assuming proper feature extractor for H&amp;E 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26891-9F93-D05C-99B3-499FF5092E3F}"/>
              </a:ext>
            </a:extLst>
          </p:cNvPr>
          <p:cNvSpPr txBox="1"/>
          <p:nvPr/>
        </p:nvSpPr>
        <p:spPr>
          <a:xfrm>
            <a:off x="838200" y="541017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 </a:t>
            </a:r>
            <a:r>
              <a:rPr lang="en-US">
                <a:solidFill>
                  <a:srgbClr val="E7953D"/>
                </a:solidFill>
                <a:cs typeface="Calibri"/>
              </a:rPr>
              <a:t>a simple MLP binary classifier</a:t>
            </a:r>
          </a:p>
          <a:p>
            <a:r>
              <a:rPr lang="en-DE" sz="1600">
                <a:solidFill>
                  <a:srgbClr val="4B5563"/>
                </a:solidFill>
                <a:latin typeface="Source Sans Pro" panose="020B0503030403020204" pitchFamily="34" charset="0"/>
                <a:cs typeface="Calibri"/>
              </a:rPr>
              <a:t>based on tile embeddings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5ADAB-F6C3-87F3-9640-235457248B72}"/>
              </a:ext>
            </a:extLst>
          </p:cNvPr>
          <p:cNvSpPr txBox="1"/>
          <p:nvPr/>
        </p:nvSpPr>
        <p:spPr>
          <a:xfrm>
            <a:off x="838200" y="3184192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Yale HER2 dataset </a:t>
            </a:r>
            <a:r>
              <a:rPr lang="en-US">
                <a:solidFill>
                  <a:srgbClr val="E5933C"/>
                </a:solidFill>
                <a:cs typeface="Calibri"/>
              </a:rPr>
              <a:t>~200 whole slide images</a:t>
            </a:r>
          </a:p>
          <a:p>
            <a:r>
              <a:rPr lang="en-DE" sz="1600">
                <a:solidFill>
                  <a:srgbClr val="4B5563"/>
                </a:solidFill>
                <a:cs typeface="Calibri"/>
              </a:rPr>
              <a:t>with 100 positive and 100 negative cases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4298C-36C1-CB08-D9D1-2CF7596D94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938" y="1633996"/>
            <a:ext cx="3252787" cy="2663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4327F-4C67-A784-48C9-3BBDB9D6F396}"/>
              </a:ext>
            </a:extLst>
          </p:cNvPr>
          <p:cNvSpPr txBox="1"/>
          <p:nvPr/>
        </p:nvSpPr>
        <p:spPr>
          <a:xfrm>
            <a:off x="7110413" y="4279543"/>
            <a:ext cx="39397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050">
                <a:hlinkClick r:id="rId3"/>
              </a:rPr>
              <a:t>https://www.cancerimagingarchive.net/collection/her2-tumor-rois/</a:t>
            </a:r>
            <a:r>
              <a:rPr lang="en-DE" sz="105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C19F83-460C-3265-154F-22272000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589" y="4979773"/>
            <a:ext cx="1278136" cy="1338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4B69-B488-967F-7D9E-F04E7B2BBA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9195" y="4979773"/>
            <a:ext cx="1278136" cy="1305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388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37AB-A789-6C6D-9208-5CF4F2D1A1DC}"/>
              </a:ext>
            </a:extLst>
          </p:cNvPr>
          <p:cNvSpPr txBox="1"/>
          <p:nvPr/>
        </p:nvSpPr>
        <p:spPr>
          <a:xfrm>
            <a:off x="838200" y="169068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Take 200 H&amp;E stained </a:t>
            </a:r>
            <a:r>
              <a:rPr lang="en-US">
                <a:solidFill>
                  <a:srgbClr val="E7953D"/>
                </a:solidFill>
                <a:cs typeface="Calibri"/>
              </a:rPr>
              <a:t>whole slide images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large images: approx. 80.000 x 80.000 pixels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08C113-27FC-22FC-EB1C-9BAEC343AB4E}"/>
              </a:ext>
            </a:extLst>
          </p:cNvPr>
          <p:cNvSpPr txBox="1"/>
          <p:nvPr/>
        </p:nvSpPr>
        <p:spPr>
          <a:xfrm>
            <a:off x="838200" y="3775480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Convert </a:t>
            </a:r>
            <a:r>
              <a:rPr lang="en-US">
                <a:solidFill>
                  <a:srgbClr val="E5933C"/>
                </a:solidFill>
                <a:cs typeface="Calibri"/>
              </a:rPr>
              <a:t>polygon annotations</a:t>
            </a:r>
            <a:endParaRPr lang="en-US">
              <a:solidFill>
                <a:srgbClr val="E7953D"/>
              </a:solidFill>
              <a:cs typeface="Calibri"/>
            </a:endParaRPr>
          </a:p>
          <a:p>
            <a:r>
              <a:rPr lang="en-DE" sz="16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cs typeface="Calibri"/>
              </a:rPr>
              <a:t>to yield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+mn-lt"/>
                <a:cs typeface="+mn-lt"/>
              </a:rPr>
              <a:t> patch label (tumor: yes/no)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B26891-9F93-D05C-99B3-499FF5092E3F}"/>
              </a:ext>
            </a:extLst>
          </p:cNvPr>
          <p:cNvSpPr txBox="1"/>
          <p:nvPr/>
        </p:nvSpPr>
        <p:spPr>
          <a:xfrm>
            <a:off x="838200" y="481787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Feature extraction </a:t>
            </a:r>
            <a:r>
              <a:rPr lang="en-US">
                <a:solidFill>
                  <a:srgbClr val="E7953D"/>
                </a:solidFill>
                <a:cs typeface="Calibri"/>
              </a:rPr>
              <a:t>using foundation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in this case GigaPath, UNI and H-Optimus-0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5ADAB-F6C3-87F3-9640-235457248B72}"/>
              </a:ext>
            </a:extLst>
          </p:cNvPr>
          <p:cNvSpPr txBox="1"/>
          <p:nvPr/>
        </p:nvSpPr>
        <p:spPr>
          <a:xfrm>
            <a:off x="838200" y="2733084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Extract 200.000+</a:t>
            </a:r>
            <a:r>
              <a:rPr lang="en-US">
                <a:solidFill>
                  <a:srgbClr val="E5933C"/>
                </a:solidFill>
                <a:cs typeface="Calibri"/>
              </a:rPr>
              <a:t> </a:t>
            </a:r>
            <a:r>
              <a:rPr lang="en-DE" sz="1800">
                <a:solidFill>
                  <a:srgbClr val="E5933C"/>
                </a:solidFill>
                <a:latin typeface="Source Sans Pro" panose="020B0503030403020204" pitchFamily="34" charset="0"/>
                <a:cs typeface="Calibri"/>
              </a:rPr>
              <a:t>224x224 px</a:t>
            </a:r>
            <a:r>
              <a:rPr lang="en-DE" sz="1800">
                <a:solidFill>
                  <a:srgbClr val="4B5563"/>
                </a:solidFill>
                <a:latin typeface="Source Sans Pro" panose="020B0503030403020204" pitchFamily="34" charset="0"/>
                <a:cs typeface="Calibri"/>
              </a:rPr>
              <a:t> </a:t>
            </a:r>
            <a:r>
              <a:rPr lang="en-US">
                <a:solidFill>
                  <a:srgbClr val="E5933C"/>
                </a:solidFill>
                <a:cs typeface="Calibri"/>
              </a:rPr>
              <a:t>image patches</a:t>
            </a:r>
          </a:p>
          <a:p>
            <a:r>
              <a:rPr lang="en-DE" sz="160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cs typeface="Calibri"/>
              </a:rPr>
              <a:t>pixels, only from regions containing tissue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C4593-0F56-829D-80AA-490128B4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1" y="1474875"/>
            <a:ext cx="5289448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AACA10-8B4D-01D4-897B-F9AE74DBA3BD}"/>
              </a:ext>
            </a:extLst>
          </p:cNvPr>
          <p:cNvSpPr txBox="1"/>
          <p:nvPr/>
        </p:nvSpPr>
        <p:spPr>
          <a:xfrm>
            <a:off x="838200" y="5860272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Grouped data splitting </a:t>
            </a:r>
            <a:r>
              <a:rPr lang="en-US">
                <a:solidFill>
                  <a:srgbClr val="E7953D"/>
                </a:solidFill>
                <a:cs typeface="Calibri"/>
              </a:rPr>
              <a:t>based on WSI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to avoid data leakage between patches from same WSI</a:t>
            </a:r>
          </a:p>
        </p:txBody>
      </p:sp>
    </p:spTree>
    <p:extLst>
      <p:ext uri="{BB962C8B-B14F-4D97-AF65-F5344CB8AC3E}">
        <p14:creationId xmlns:p14="http://schemas.microsoft.com/office/powerpoint/2010/main" val="61044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EE5D36-610C-A311-D335-388A782F49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3675" y="920685"/>
            <a:ext cx="5153026" cy="50166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37AB-A789-6C6D-9208-5CF4F2D1A1DC}"/>
              </a:ext>
            </a:extLst>
          </p:cNvPr>
          <p:cNvSpPr txBox="1"/>
          <p:nvPr/>
        </p:nvSpPr>
        <p:spPr>
          <a:xfrm>
            <a:off x="838199" y="2890670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Sneak peak </a:t>
            </a:r>
            <a:r>
              <a:rPr lang="en-US">
                <a:solidFill>
                  <a:srgbClr val="E7953D"/>
                </a:solidFill>
                <a:cs typeface="Calibri"/>
              </a:rPr>
              <a:t>in tile embeddings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UMAP of H-optimus-0 embeddings, color-coded by WSI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ACA10-8B4D-01D4-897B-F9AE74DBA3BD}"/>
              </a:ext>
            </a:extLst>
          </p:cNvPr>
          <p:cNvSpPr txBox="1"/>
          <p:nvPr/>
        </p:nvSpPr>
        <p:spPr>
          <a:xfrm>
            <a:off x="838199" y="4350959"/>
            <a:ext cx="570547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Noticeable clustering </a:t>
            </a:r>
            <a:r>
              <a:rPr lang="en-US">
                <a:solidFill>
                  <a:srgbClr val="E7953D"/>
                </a:solidFill>
                <a:cs typeface="Calibri"/>
              </a:rPr>
              <a:t>of embeddings by WSI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may be batch effect, but could be harmless if not used by classifier</a:t>
            </a:r>
          </a:p>
        </p:txBody>
      </p:sp>
    </p:spTree>
    <p:extLst>
      <p:ext uri="{BB962C8B-B14F-4D97-AF65-F5344CB8AC3E}">
        <p14:creationId xmlns:p14="http://schemas.microsoft.com/office/powerpoint/2010/main" val="91948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4338" name="Picture 2" descr="Multilayer Perceptron in Machine Learning | Aman Kharwal">
            <a:extLst>
              <a:ext uri="{FF2B5EF4-FFF2-40B4-BE49-F238E27FC236}">
                <a16:creationId xmlns:a16="http://schemas.microsoft.com/office/drawing/2014/main" id="{81169596-DE5A-4E95-5205-810207DC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3600" y="2749263"/>
            <a:ext cx="4437641" cy="26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352951-ACB5-7688-8EC4-A3A0B105CF2C}"/>
              </a:ext>
            </a:extLst>
          </p:cNvPr>
          <p:cNvSpPr txBox="1"/>
          <p:nvPr/>
        </p:nvSpPr>
        <p:spPr>
          <a:xfrm rot="16200000">
            <a:off x="6396931" y="3631722"/>
            <a:ext cx="1325563" cy="30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  <a:cs typeface="Calibri"/>
              </a:rPr>
              <a:t>tile embedding</a:t>
            </a:r>
            <a:endParaRPr lang="en-DE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2E218-8EC2-1DE2-79A4-70D02D703E59}"/>
              </a:ext>
            </a:extLst>
          </p:cNvPr>
          <p:cNvSpPr txBox="1"/>
          <p:nvPr/>
        </p:nvSpPr>
        <p:spPr>
          <a:xfrm rot="5400000">
            <a:off x="10853346" y="3631722"/>
            <a:ext cx="1595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50000"/>
                  </a:schemeClr>
                </a:solidFill>
                <a:cs typeface="Calibri"/>
              </a:rPr>
              <a:t>tumor probability</a:t>
            </a:r>
            <a:endParaRPr lang="en-DE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A1FE2-E1F7-15B2-A416-A29D6ADB23E0}"/>
              </a:ext>
            </a:extLst>
          </p:cNvPr>
          <p:cNvSpPr txBox="1"/>
          <p:nvPr/>
        </p:nvSpPr>
        <p:spPr>
          <a:xfrm>
            <a:off x="838199" y="1820409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 a simple </a:t>
            </a:r>
            <a:r>
              <a:rPr lang="en-US">
                <a:solidFill>
                  <a:srgbClr val="E7953D"/>
                </a:solidFill>
                <a:cs typeface="Calibri"/>
              </a:rPr>
              <a:t>two-layer MLP classifier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with binary cross-entropy -- within a minute</a:t>
            </a:r>
          </a:p>
        </p:txBody>
      </p:sp>
    </p:spTree>
    <p:extLst>
      <p:ext uri="{BB962C8B-B14F-4D97-AF65-F5344CB8AC3E}">
        <p14:creationId xmlns:p14="http://schemas.microsoft.com/office/powerpoint/2010/main" val="170976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0C37AB-A789-6C6D-9208-5CF4F2D1A1DC}"/>
              </a:ext>
            </a:extLst>
          </p:cNvPr>
          <p:cNvSpPr txBox="1"/>
          <p:nvPr/>
        </p:nvSpPr>
        <p:spPr>
          <a:xfrm>
            <a:off x="838199" y="1820409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 a simple </a:t>
            </a:r>
            <a:r>
              <a:rPr lang="en-US">
                <a:solidFill>
                  <a:srgbClr val="E7953D"/>
                </a:solidFill>
                <a:cs typeface="Calibri"/>
              </a:rPr>
              <a:t>two-layer MLP classifier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with binary cross-entropy -- within a minute</a:t>
            </a:r>
          </a:p>
        </p:txBody>
      </p:sp>
      <p:pic>
        <p:nvPicPr>
          <p:cNvPr id="6" name="Picture 2" descr="CNN architecture showing the features extraction and classification... |  Download Scientific Diagram">
            <a:extLst>
              <a:ext uri="{FF2B5EF4-FFF2-40B4-BE49-F238E27FC236}">
                <a16:creationId xmlns:a16="http://schemas.microsoft.com/office/drawing/2014/main" id="{DB552719-9F7A-DB07-DCF9-F2CB1C21A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776" y="2493093"/>
            <a:ext cx="5099498" cy="184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0EAFBB8-9495-5544-35C5-6107F16688BA}"/>
              </a:ext>
            </a:extLst>
          </p:cNvPr>
          <p:cNvGrpSpPr/>
          <p:nvPr/>
        </p:nvGrpSpPr>
        <p:grpSpPr>
          <a:xfrm>
            <a:off x="9864439" y="2066378"/>
            <a:ext cx="2015835" cy="3359625"/>
            <a:chOff x="9864439" y="2066378"/>
            <a:chExt cx="2015835" cy="3359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8BB94E-E9EF-3917-9848-EFFA3AADEE52}"/>
                </a:ext>
              </a:extLst>
            </p:cNvPr>
            <p:cNvSpPr/>
            <p:nvPr/>
          </p:nvSpPr>
          <p:spPr>
            <a:xfrm>
              <a:off x="10086111" y="2066378"/>
              <a:ext cx="1794163" cy="3359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8ECA0-70A9-5EB8-356F-9E7E836183A4}"/>
                </a:ext>
              </a:extLst>
            </p:cNvPr>
            <p:cNvSpPr/>
            <p:nvPr/>
          </p:nvSpPr>
          <p:spPr>
            <a:xfrm>
              <a:off x="9864439" y="2283662"/>
              <a:ext cx="1676400" cy="615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887CEB-DA3B-2F89-0505-1CE41E0D40FA}"/>
              </a:ext>
            </a:extLst>
          </p:cNvPr>
          <p:cNvSpPr txBox="1"/>
          <p:nvPr/>
        </p:nvSpPr>
        <p:spPr>
          <a:xfrm>
            <a:off x="838198" y="2834637"/>
            <a:ext cx="5099497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Using foundation model </a:t>
            </a:r>
            <a:r>
              <a:rPr lang="en-US">
                <a:solidFill>
                  <a:srgbClr val="E7953D"/>
                </a:solidFill>
                <a:cs typeface="Calibri"/>
              </a:rPr>
              <a:t>as classic feature extractor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just like what we used to do with pretrained CNNs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510481-CB67-596B-DE00-ED0D53677AB4}"/>
              </a:ext>
            </a:extLst>
          </p:cNvPr>
          <p:cNvGrpSpPr/>
          <p:nvPr/>
        </p:nvGrpSpPr>
        <p:grpSpPr>
          <a:xfrm>
            <a:off x="6107414" y="2283662"/>
            <a:ext cx="3757025" cy="2331201"/>
            <a:chOff x="9864439" y="2066378"/>
            <a:chExt cx="2015835" cy="33596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33F35E-968A-78E3-89B9-718144B69C9A}"/>
                </a:ext>
              </a:extLst>
            </p:cNvPr>
            <p:cNvSpPr/>
            <p:nvPr/>
          </p:nvSpPr>
          <p:spPr>
            <a:xfrm>
              <a:off x="10086111" y="2066378"/>
              <a:ext cx="1794163" cy="3359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8F49AC-7A05-1E60-87DC-6EEE147D1DFA}"/>
                </a:ext>
              </a:extLst>
            </p:cNvPr>
            <p:cNvSpPr/>
            <p:nvPr/>
          </p:nvSpPr>
          <p:spPr>
            <a:xfrm>
              <a:off x="9864439" y="2283662"/>
              <a:ext cx="1676400" cy="6155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83210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Using 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tumor detection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F94D6-DF00-B8B1-6813-334EB992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25" y="1200410"/>
            <a:ext cx="5863549" cy="1722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41717-27AA-02F5-198D-8BBEEA0A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426" y="2890848"/>
            <a:ext cx="5863549" cy="18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2037B-B257-9F88-5279-67D05CB45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26" y="4723961"/>
            <a:ext cx="5863549" cy="798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9DAF9-4794-E205-75DC-726FAC69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5498439"/>
            <a:ext cx="5863549" cy="1292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62C1DA-EE07-455A-AC38-D3B5D3DE6515}"/>
              </a:ext>
            </a:extLst>
          </p:cNvPr>
          <p:cNvSpPr txBox="1"/>
          <p:nvPr/>
        </p:nvSpPr>
        <p:spPr>
          <a:xfrm>
            <a:off x="838199" y="1820409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 a simple </a:t>
            </a:r>
            <a:r>
              <a:rPr lang="en-US">
                <a:solidFill>
                  <a:srgbClr val="E7953D"/>
                </a:solidFill>
                <a:cs typeface="Calibri"/>
              </a:rPr>
              <a:t>two-layer MLP classifier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with binary cross-entropy -- within a minute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E1999-A0FD-996B-841C-60EE76EC55C0}"/>
              </a:ext>
            </a:extLst>
          </p:cNvPr>
          <p:cNvSpPr txBox="1"/>
          <p:nvPr/>
        </p:nvSpPr>
        <p:spPr>
          <a:xfrm>
            <a:off x="838199" y="3848865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Inference </a:t>
            </a:r>
            <a:r>
              <a:rPr lang="en-US">
                <a:solidFill>
                  <a:srgbClr val="E7953D"/>
                </a:solidFill>
                <a:cs typeface="Calibri"/>
              </a:rPr>
              <a:t>on whole slide image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tile image, embed patches, predict labels, re-assemble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F8E1E-EF93-5071-8690-0CF71DC0C836}"/>
              </a:ext>
            </a:extLst>
          </p:cNvPr>
          <p:cNvSpPr txBox="1"/>
          <p:nvPr/>
        </p:nvSpPr>
        <p:spPr>
          <a:xfrm>
            <a:off x="838199" y="4863093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Results </a:t>
            </a:r>
            <a:r>
              <a:rPr lang="en-US">
                <a:solidFill>
                  <a:srgbClr val="E7953D"/>
                </a:solidFill>
                <a:cs typeface="Calibri"/>
              </a:rPr>
              <a:t>look promising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although quantitative evaluation is pending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4E620-3B93-363C-F692-B6DF8C8A2F9E}"/>
              </a:ext>
            </a:extLst>
          </p:cNvPr>
          <p:cNvSpPr txBox="1"/>
          <p:nvPr/>
        </p:nvSpPr>
        <p:spPr>
          <a:xfrm>
            <a:off x="838199" y="5877322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Currently </a:t>
            </a:r>
            <a:r>
              <a:rPr lang="en-US">
                <a:solidFill>
                  <a:srgbClr val="E7953D"/>
                </a:solidFill>
                <a:cs typeface="Calibri"/>
              </a:rPr>
              <a:t>training prostate cancer grading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using own dataset for Gleason grading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898E6A-CF78-D2A9-B398-D3382D6B6CAF}"/>
              </a:ext>
            </a:extLst>
          </p:cNvPr>
          <p:cNvSpPr txBox="1"/>
          <p:nvPr/>
        </p:nvSpPr>
        <p:spPr>
          <a:xfrm>
            <a:off x="838198" y="2834637"/>
            <a:ext cx="5099497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Using foundation model </a:t>
            </a:r>
            <a:r>
              <a:rPr lang="en-US">
                <a:solidFill>
                  <a:srgbClr val="E7953D"/>
                </a:solidFill>
                <a:cs typeface="Calibri"/>
              </a:rPr>
              <a:t>as classic feature extractor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just like what we used to do with pretrained CNNs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EE722-BC49-ADAF-1656-F56F9559C8BE}"/>
              </a:ext>
            </a:extLst>
          </p:cNvPr>
          <p:cNvSpPr/>
          <p:nvPr/>
        </p:nvSpPr>
        <p:spPr>
          <a:xfrm>
            <a:off x="10103384" y="1200410"/>
            <a:ext cx="2079320" cy="5590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03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Comparing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without downstream task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62C1DA-EE07-455A-AC38-D3B5D3DE6515}"/>
              </a:ext>
            </a:extLst>
          </p:cNvPr>
          <p:cNvSpPr txBox="1"/>
          <p:nvPr/>
        </p:nvSpPr>
        <p:spPr>
          <a:xfrm>
            <a:off x="838200" y="2115619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Comparing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important to select which model to take for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3608-8558-8F6C-FDCC-FB330494AB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1936516"/>
            <a:ext cx="4662488" cy="3027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5C10E8-74D8-35A2-3E0E-3A96359CC39A}"/>
              </a:ext>
            </a:extLst>
          </p:cNvPr>
          <p:cNvSpPr txBox="1"/>
          <p:nvPr/>
        </p:nvSpPr>
        <p:spPr>
          <a:xfrm>
            <a:off x="8390334" y="5025025"/>
            <a:ext cx="345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DE" sz="1400">
                <a:hlinkClick r:id="rId3"/>
              </a:rPr>
              <a:t>https://arxiv.org/pdf/2407.06508</a:t>
            </a:r>
            <a:r>
              <a:rPr lang="en-DE" sz="140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9058D-5F61-9C13-3F72-E81052EA969E}"/>
              </a:ext>
            </a:extLst>
          </p:cNvPr>
          <p:cNvSpPr txBox="1"/>
          <p:nvPr/>
        </p:nvSpPr>
        <p:spPr>
          <a:xfrm>
            <a:off x="838200" y="4409472"/>
            <a:ext cx="564832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But can we compare models</a:t>
            </a:r>
            <a:r>
              <a:rPr lang="en-US">
                <a:solidFill>
                  <a:srgbClr val="E7953D"/>
                </a:solidFill>
                <a:cs typeface="Calibri"/>
              </a:rPr>
              <a:t> without downstream task?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e.g. to discover similarities and differences in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1908E-2AD7-A0F2-6C25-E91FFDBABDA3}"/>
              </a:ext>
            </a:extLst>
          </p:cNvPr>
          <p:cNvSpPr txBox="1"/>
          <p:nvPr/>
        </p:nvSpPr>
        <p:spPr>
          <a:xfrm>
            <a:off x="838200" y="3274292"/>
            <a:ext cx="564832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Typically done by evaluating </a:t>
            </a:r>
            <a:r>
              <a:rPr lang="en-US">
                <a:solidFill>
                  <a:srgbClr val="E7953D"/>
                </a:solidFill>
                <a:cs typeface="Calibri"/>
              </a:rPr>
              <a:t>against multiple benchmarks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and evaluate the best-performing model across tasks</a:t>
            </a:r>
          </a:p>
        </p:txBody>
      </p:sp>
    </p:spTree>
    <p:extLst>
      <p:ext uri="{BB962C8B-B14F-4D97-AF65-F5344CB8AC3E}">
        <p14:creationId xmlns:p14="http://schemas.microsoft.com/office/powerpoint/2010/main" val="241062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in histopathology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E36B3-E2BE-AD08-BD92-E0EE17018FCD}"/>
              </a:ext>
            </a:extLst>
          </p:cNvPr>
          <p:cNvSpPr txBox="1"/>
          <p:nvPr/>
        </p:nvSpPr>
        <p:spPr>
          <a:xfrm>
            <a:off x="838200" y="162612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What are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models?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and is it something new?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78A51-3C35-FF00-1BDD-AF72212D9B6B}"/>
              </a:ext>
            </a:extLst>
          </p:cNvPr>
          <p:cNvSpPr txBox="1"/>
          <p:nvPr/>
        </p:nvSpPr>
        <p:spPr>
          <a:xfrm>
            <a:off x="838200" y="363734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Foundation models in </a:t>
            </a:r>
            <a:r>
              <a:rPr lang="en-US">
                <a:solidFill>
                  <a:srgbClr val="E7953D"/>
                </a:solidFill>
                <a:cs typeface="Calibri"/>
              </a:rPr>
              <a:t>histopathology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open-source open-weights models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E6FAD-C593-F5E4-9347-87A9D9D53F9B}"/>
              </a:ext>
            </a:extLst>
          </p:cNvPr>
          <p:cNvSpPr txBox="1"/>
          <p:nvPr/>
        </p:nvSpPr>
        <p:spPr>
          <a:xfrm>
            <a:off x="838200" y="468316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Tumor detection with</a:t>
            </a:r>
            <a:r>
              <a:rPr lang="en-US">
                <a:cs typeface="Calibri"/>
              </a:rPr>
              <a:t>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training a model based on feature extraction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C8542-C936-EB45-F776-C4AC1F6327DD}"/>
              </a:ext>
            </a:extLst>
          </p:cNvPr>
          <p:cNvSpPr txBox="1"/>
          <p:nvPr/>
        </p:nvSpPr>
        <p:spPr>
          <a:xfrm>
            <a:off x="838200" y="572898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Comparing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without a downstream task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1B5B2C-3BAA-42F5-DF17-82C15CC6DE93}"/>
              </a:ext>
            </a:extLst>
          </p:cNvPr>
          <p:cNvSpPr txBox="1"/>
          <p:nvPr/>
        </p:nvSpPr>
        <p:spPr>
          <a:xfrm>
            <a:off x="838200" y="259152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Training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for computer vision tasks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15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Comparing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without downstream task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0472E-7474-6639-365C-0B0D1208B51F}"/>
              </a:ext>
            </a:extLst>
          </p:cNvPr>
          <p:cNvSpPr txBox="1"/>
          <p:nvPr/>
        </p:nvSpPr>
        <p:spPr>
          <a:xfrm>
            <a:off x="838200" y="1552226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Take </a:t>
            </a:r>
            <a:r>
              <a:rPr lang="en-US">
                <a:solidFill>
                  <a:srgbClr val="E7953D"/>
                </a:solidFill>
                <a:cs typeface="Calibri"/>
              </a:rPr>
              <a:t>a large dataset of patches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same 200k patches as before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F3B7F-6E78-B016-88EA-514D82E4C041}"/>
              </a:ext>
            </a:extLst>
          </p:cNvPr>
          <p:cNvSpPr txBox="1"/>
          <p:nvPr/>
        </p:nvSpPr>
        <p:spPr>
          <a:xfrm>
            <a:off x="838200" y="2813447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Compute </a:t>
            </a:r>
            <a:r>
              <a:rPr lang="en-US">
                <a:solidFill>
                  <a:srgbClr val="E7953D"/>
                </a:solidFill>
                <a:cs typeface="Calibri"/>
              </a:rPr>
              <a:t>tile embeddings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using multiple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3748004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Comparing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without downstream task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80472E-7474-6639-365C-0B0D1208B51F}"/>
              </a:ext>
            </a:extLst>
          </p:cNvPr>
          <p:cNvSpPr txBox="1"/>
          <p:nvPr/>
        </p:nvSpPr>
        <p:spPr>
          <a:xfrm>
            <a:off x="838200" y="1552226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Take </a:t>
            </a:r>
            <a:r>
              <a:rPr lang="en-US">
                <a:solidFill>
                  <a:srgbClr val="E7953D"/>
                </a:solidFill>
                <a:cs typeface="Calibri"/>
              </a:rPr>
              <a:t>a large dataset of patches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same 200k patches as before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F3B7F-6E78-B016-88EA-514D82E4C041}"/>
              </a:ext>
            </a:extLst>
          </p:cNvPr>
          <p:cNvSpPr txBox="1"/>
          <p:nvPr/>
        </p:nvSpPr>
        <p:spPr>
          <a:xfrm>
            <a:off x="838200" y="2813447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Compute </a:t>
            </a:r>
            <a:r>
              <a:rPr lang="en-US">
                <a:solidFill>
                  <a:srgbClr val="E7953D"/>
                </a:solidFill>
                <a:cs typeface="Calibri"/>
              </a:rPr>
              <a:t>tile embeddings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using multiple foundation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B8116-0A71-6F8D-A5C7-3372B0124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50" y="853065"/>
            <a:ext cx="2850104" cy="28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BB830A-AB16-DBCF-3F7A-095B6DD2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33" y="853065"/>
            <a:ext cx="2850104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6AA034-96E2-F9C9-FE50-35FA91D02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265" y="853065"/>
            <a:ext cx="2850104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061EE-D58A-3679-49A7-098511CE4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61" y="3978000"/>
            <a:ext cx="2850104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7DB3A-624B-A23D-2FDF-6497B0B45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265" y="3978000"/>
            <a:ext cx="285010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F0924E3-B33B-5D13-5B8E-6C5D96B47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7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7953D"/>
                </a:solidFill>
                <a:cs typeface="Calibri Light"/>
              </a:rPr>
              <a:t>Comparing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without downstream task</a:t>
            </a:r>
            <a:endParaRPr lang="en-US" sz="3600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E4575-8112-616C-8FE6-93C7E2C7F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F3B7F-6E78-B016-88EA-514D82E4C041}"/>
              </a:ext>
            </a:extLst>
          </p:cNvPr>
          <p:cNvSpPr txBox="1"/>
          <p:nvPr/>
        </p:nvSpPr>
        <p:spPr>
          <a:xfrm>
            <a:off x="838200" y="2813447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Compute </a:t>
            </a:r>
            <a:r>
              <a:rPr lang="en-US">
                <a:solidFill>
                  <a:srgbClr val="E7953D"/>
                </a:solidFill>
                <a:cs typeface="Calibri"/>
              </a:rPr>
              <a:t>tile embeddings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using multiple foundation models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A4477-4B4C-8A2C-CAE3-8228B9EEAAA4}"/>
              </a:ext>
            </a:extLst>
          </p:cNvPr>
          <p:cNvSpPr txBox="1"/>
          <p:nvPr/>
        </p:nvSpPr>
        <p:spPr>
          <a:xfrm>
            <a:off x="838200" y="4113745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Compare all </a:t>
            </a:r>
            <a:r>
              <a:rPr lang="en-US">
                <a:solidFill>
                  <a:srgbClr val="E5933C"/>
                </a:solidFill>
                <a:cs typeface="Calibri"/>
              </a:rPr>
              <a:t>neighborhoods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between all embeddings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0A0A5-8DF1-B012-E3B8-555D9DE815F9}"/>
              </a:ext>
            </a:extLst>
          </p:cNvPr>
          <p:cNvSpPr txBox="1"/>
          <p:nvPr/>
        </p:nvSpPr>
        <p:spPr>
          <a:xfrm>
            <a:off x="838200" y="5414043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Quantify </a:t>
            </a:r>
            <a:r>
              <a:rPr lang="en-US">
                <a:solidFill>
                  <a:srgbClr val="E5933C"/>
                </a:solidFill>
                <a:cs typeface="Calibri"/>
              </a:rPr>
              <a:t>neighborhood similarity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to get sense of differences between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19B6D1-FAC8-6DBD-B8AA-FCC589B133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383" y="3698880"/>
            <a:ext cx="1334584" cy="1281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BB9A0-EA6B-1D74-9F50-0A88B5AA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34" y="5167514"/>
            <a:ext cx="1769135" cy="11079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154EAD-C5A9-9804-B031-C0C9223D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50" y="853065"/>
            <a:ext cx="2850104" cy="28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46CDF4-C582-B487-BE84-211B0B434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433" y="853065"/>
            <a:ext cx="2850104" cy="28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917D1-733A-8CF6-F9C6-7030C386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265" y="853065"/>
            <a:ext cx="2850104" cy="28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A5A1AB3-223B-C4D7-EE39-BA5380CB0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161" y="3978000"/>
            <a:ext cx="2850104" cy="288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A491FE-F7A3-CD03-A3E9-EE2F58CA5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8265" y="3978000"/>
            <a:ext cx="2850104" cy="288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576BBE4-887A-6431-9D6F-6254CF3B2509}"/>
              </a:ext>
            </a:extLst>
          </p:cNvPr>
          <p:cNvSpPr txBox="1"/>
          <p:nvPr/>
        </p:nvSpPr>
        <p:spPr>
          <a:xfrm>
            <a:off x="838200" y="1552226"/>
            <a:ext cx="487680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Take </a:t>
            </a:r>
            <a:r>
              <a:rPr lang="en-US">
                <a:solidFill>
                  <a:srgbClr val="E7953D"/>
                </a:solidFill>
                <a:cs typeface="Calibri"/>
              </a:rPr>
              <a:t>a large dataset of patches</a:t>
            </a:r>
            <a:br>
              <a:rPr lang="en-US">
                <a:solidFill>
                  <a:srgbClr val="E7953D"/>
                </a:solidFill>
                <a:cs typeface="Calibri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same 200k patches as before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018C9D-81F9-9766-E34F-5472BC5BDA3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445" y="7027570"/>
            <a:ext cx="1986477" cy="13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8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in histopathology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38200" y="162612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What are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models?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and is it something new?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B8585-418A-161A-F799-9448CB7B755D}"/>
              </a:ext>
            </a:extLst>
          </p:cNvPr>
          <p:cNvSpPr txBox="1"/>
          <p:nvPr/>
        </p:nvSpPr>
        <p:spPr>
          <a:xfrm>
            <a:off x="838200" y="363734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Foundation models in </a:t>
            </a:r>
            <a:r>
              <a:rPr lang="en-US">
                <a:solidFill>
                  <a:srgbClr val="E7953D"/>
                </a:solidFill>
                <a:cs typeface="Calibri"/>
              </a:rPr>
              <a:t>histopathology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open-source open-weights models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6743F-DC3F-EC4E-530E-3A0A1FCA5171}"/>
              </a:ext>
            </a:extLst>
          </p:cNvPr>
          <p:cNvSpPr txBox="1"/>
          <p:nvPr/>
        </p:nvSpPr>
        <p:spPr>
          <a:xfrm>
            <a:off x="838200" y="468316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Tumor detection with</a:t>
            </a:r>
            <a:r>
              <a:rPr lang="en-US">
                <a:cs typeface="Calibri"/>
              </a:rPr>
              <a:t>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training a model based on 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71B509-2910-7136-2F8E-A0D1C09A2CC4}"/>
              </a:ext>
            </a:extLst>
          </p:cNvPr>
          <p:cNvSpPr txBox="1"/>
          <p:nvPr/>
        </p:nvSpPr>
        <p:spPr>
          <a:xfrm>
            <a:off x="838200" y="572898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Comparing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without a downstream task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7277E-43DC-44C2-BCA4-DC55EED31829}"/>
              </a:ext>
            </a:extLst>
          </p:cNvPr>
          <p:cNvSpPr txBox="1"/>
          <p:nvPr/>
        </p:nvSpPr>
        <p:spPr>
          <a:xfrm>
            <a:off x="838200" y="259152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Training </a:t>
            </a:r>
            <a:r>
              <a:rPr lang="en-US">
                <a:solidFill>
                  <a:srgbClr val="E7953D"/>
                </a:solidFill>
                <a:cs typeface="Calibri"/>
              </a:rPr>
              <a:t>foundation models</a:t>
            </a:r>
            <a:endParaRPr lang="en-US">
              <a:ea typeface="+mn-lt"/>
              <a:cs typeface="+mn-lt"/>
            </a:endParaRP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for computer vision tasks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2" descr="Practical solutions: enterprise value from foundation models">
            <a:extLst>
              <a:ext uri="{FF2B5EF4-FFF2-40B4-BE49-F238E27FC236}">
                <a16:creationId xmlns:a16="http://schemas.microsoft.com/office/drawing/2014/main" id="{2F9F00A6-6AF7-6597-9050-851088306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03610" y="1280733"/>
            <a:ext cx="3429000" cy="13832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121507-F787-EB84-6EB7-5BFE819EC0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231" y="2851666"/>
            <a:ext cx="3071379" cy="10371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4" descr="Fig. 1">
            <a:extLst>
              <a:ext uri="{FF2B5EF4-FFF2-40B4-BE49-F238E27FC236}">
                <a16:creationId xmlns:a16="http://schemas.microsoft.com/office/drawing/2014/main" id="{6A5B7002-9B39-5E3F-FA54-9BD4A209A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73186" y="4076502"/>
            <a:ext cx="3559424" cy="10889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3DD52-89C3-89F0-A60C-E00A32EE25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424" y="5400331"/>
            <a:ext cx="1450230" cy="1325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48864-CBE5-772E-8B90-D095D1B758D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3570" y="5400331"/>
            <a:ext cx="1450230" cy="135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6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34665C-CA1A-3474-16E3-6B2A5DC0E815}"/>
              </a:ext>
            </a:extLst>
          </p:cNvPr>
          <p:cNvSpPr txBox="1"/>
          <p:nvPr/>
        </p:nvSpPr>
        <p:spPr>
          <a:xfrm>
            <a:off x="4713" y="6558161"/>
            <a:ext cx="1218996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 Light"/>
                <a:cs typeface="Calibri Light"/>
              </a:rPr>
              <a:t>Confidential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  </a:t>
            </a:r>
          </a:p>
        </p:txBody>
      </p:sp>
      <p:pic>
        <p:nvPicPr>
          <p:cNvPr id="3" name="Picture 2" descr="A group of cells under a microscope&#10;&#10;Description automatically generated">
            <a:extLst>
              <a:ext uri="{FF2B5EF4-FFF2-40B4-BE49-F238E27FC236}">
                <a16:creationId xmlns:a16="http://schemas.microsoft.com/office/drawing/2014/main" id="{616B7156-21EE-28DE-21DB-974CAB6561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5249" y="917197"/>
            <a:ext cx="3579078" cy="5401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C6158A-2BA0-3037-B478-A88A7095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3" y="-2800388"/>
            <a:ext cx="4573260" cy="850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48CCD-C067-B77D-3033-1749ABBEB5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1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340" y="-2684034"/>
            <a:ext cx="4573260" cy="596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02489-F311-01D5-ECEE-7009A767B9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7865" y="130964"/>
            <a:ext cx="1250395" cy="141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AE21E-71EE-8737-59B9-1AF1840F5A6A}"/>
              </a:ext>
            </a:extLst>
          </p:cNvPr>
          <p:cNvSpPr txBox="1"/>
          <p:nvPr/>
        </p:nvSpPr>
        <p:spPr>
          <a:xfrm>
            <a:off x="592649" y="3617752"/>
            <a:ext cx="39382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3A5DA3"/>
                </a:solidFill>
                <a:latin typeface="+mj-lt"/>
                <a:cs typeface="Calibri Light"/>
              </a:rPr>
              <a:t>Foundation models </a:t>
            </a:r>
            <a:r>
              <a:rPr lang="en-US" sz="3600">
                <a:solidFill>
                  <a:srgbClr val="E7953D"/>
                </a:solidFill>
                <a:latin typeface="+mj-lt"/>
                <a:cs typeface="Calibri Light"/>
              </a:rPr>
              <a:t>in histopathology</a:t>
            </a:r>
            <a:endParaRPr lang="en-DE" sz="3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333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What are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models?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38200" y="213139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Large-scale </a:t>
            </a:r>
            <a:r>
              <a:rPr lang="en-US">
                <a:solidFill>
                  <a:srgbClr val="E7953D"/>
                </a:solidFill>
                <a:cs typeface="Calibri"/>
              </a:rPr>
              <a:t>machine learning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trained on massive datasets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6A7E0-89B2-B3FB-436C-A269915369D7}"/>
              </a:ext>
            </a:extLst>
          </p:cNvPr>
          <p:cNvSpPr txBox="1"/>
          <p:nvPr/>
        </p:nvSpPr>
        <p:spPr>
          <a:xfrm>
            <a:off x="838200" y="318765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Transfer learning </a:t>
            </a:r>
            <a:r>
              <a:rPr lang="en-US">
                <a:solidFill>
                  <a:srgbClr val="E7953D"/>
                </a:solidFill>
                <a:cs typeface="Calibri"/>
              </a:rPr>
              <a:t>to the next level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knowledge gained from one task used for another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C4F8-BD16-98F5-5463-27D340B5F286}"/>
              </a:ext>
            </a:extLst>
          </p:cNvPr>
          <p:cNvSpPr txBox="1"/>
          <p:nvPr/>
        </p:nvSpPr>
        <p:spPr>
          <a:xfrm>
            <a:off x="838200" y="424391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Self-supervised </a:t>
            </a:r>
            <a:r>
              <a:rPr lang="en-US">
                <a:solidFill>
                  <a:srgbClr val="E7953D"/>
                </a:solidFill>
                <a:cs typeface="Calibri"/>
              </a:rPr>
              <a:t>learning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most foundation models leverage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DADB-3B63-AA5E-70E3-5D177387123E}"/>
              </a:ext>
            </a:extLst>
          </p:cNvPr>
          <p:cNvSpPr txBox="1"/>
          <p:nvPr/>
        </p:nvSpPr>
        <p:spPr>
          <a:xfrm>
            <a:off x="838199" y="5300179"/>
            <a:ext cx="640508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Scale </a:t>
            </a:r>
            <a:r>
              <a:rPr lang="en-US">
                <a:solidFill>
                  <a:srgbClr val="E7953D"/>
                </a:solidFill>
                <a:cs typeface="Calibri"/>
              </a:rPr>
              <a:t>and resources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training requires high-throughput multi-GPU infrastructure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521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What are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models?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38200" y="213139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Large-scale </a:t>
            </a:r>
            <a:r>
              <a:rPr lang="en-US">
                <a:solidFill>
                  <a:srgbClr val="E7953D"/>
                </a:solidFill>
                <a:cs typeface="Calibri"/>
              </a:rPr>
              <a:t>machine learning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trained on massive datasets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C4F8-BD16-98F5-5463-27D340B5F286}"/>
              </a:ext>
            </a:extLst>
          </p:cNvPr>
          <p:cNvSpPr txBox="1"/>
          <p:nvPr/>
        </p:nvSpPr>
        <p:spPr>
          <a:xfrm>
            <a:off x="838200" y="424391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Self-supervised </a:t>
            </a:r>
            <a:r>
              <a:rPr lang="en-US">
                <a:solidFill>
                  <a:srgbClr val="E7953D"/>
                </a:solidFill>
                <a:cs typeface="Calibri"/>
              </a:rPr>
              <a:t>learning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most foundation models leverage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DADB-3B63-AA5E-70E3-5D177387123E}"/>
              </a:ext>
            </a:extLst>
          </p:cNvPr>
          <p:cNvSpPr txBox="1"/>
          <p:nvPr/>
        </p:nvSpPr>
        <p:spPr>
          <a:xfrm>
            <a:off x="838199" y="5300179"/>
            <a:ext cx="640508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Scale </a:t>
            </a:r>
            <a:r>
              <a:rPr lang="en-US">
                <a:solidFill>
                  <a:srgbClr val="E7953D"/>
                </a:solidFill>
                <a:cs typeface="Calibri"/>
              </a:rPr>
              <a:t>and resources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training requires high-throughput multi-GPU infrastructure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4" name="Picture 2" descr="Practical solutions: enterprise value from foundation models">
            <a:extLst>
              <a:ext uri="{FF2B5EF4-FFF2-40B4-BE49-F238E27FC236}">
                <a16:creationId xmlns:a16="http://schemas.microsoft.com/office/drawing/2014/main" id="{9FA02356-6E85-64C4-652A-6D1A8ACD4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41023" y="2439172"/>
            <a:ext cx="1852613" cy="24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F108D-E2A9-19C0-E5DB-FDA5BA163EA7}"/>
              </a:ext>
            </a:extLst>
          </p:cNvPr>
          <p:cNvSpPr txBox="1"/>
          <p:nvPr/>
        </p:nvSpPr>
        <p:spPr>
          <a:xfrm>
            <a:off x="838200" y="318765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Transfer learning </a:t>
            </a:r>
            <a:r>
              <a:rPr lang="en-US">
                <a:solidFill>
                  <a:srgbClr val="E7953D"/>
                </a:solidFill>
                <a:cs typeface="Calibri"/>
              </a:rPr>
              <a:t>to the next level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knowledge gained from one task used for another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13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What are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models?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38200" y="213139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Large-scale </a:t>
            </a:r>
            <a:r>
              <a:rPr lang="en-US">
                <a:solidFill>
                  <a:srgbClr val="E7953D"/>
                </a:solidFill>
                <a:cs typeface="Calibri"/>
              </a:rPr>
              <a:t>machine learning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trained on massive datasets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C4F8-BD16-98F5-5463-27D340B5F286}"/>
              </a:ext>
            </a:extLst>
          </p:cNvPr>
          <p:cNvSpPr txBox="1"/>
          <p:nvPr/>
        </p:nvSpPr>
        <p:spPr>
          <a:xfrm>
            <a:off x="838200" y="424391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Self-supervised </a:t>
            </a:r>
            <a:r>
              <a:rPr lang="en-US">
                <a:solidFill>
                  <a:srgbClr val="E7953D"/>
                </a:solidFill>
                <a:cs typeface="Calibri"/>
              </a:rPr>
              <a:t>learning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most foundation models leverage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DADB-3B63-AA5E-70E3-5D177387123E}"/>
              </a:ext>
            </a:extLst>
          </p:cNvPr>
          <p:cNvSpPr txBox="1"/>
          <p:nvPr/>
        </p:nvSpPr>
        <p:spPr>
          <a:xfrm>
            <a:off x="838199" y="5300179"/>
            <a:ext cx="640508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Scale </a:t>
            </a:r>
            <a:r>
              <a:rPr lang="en-US">
                <a:solidFill>
                  <a:srgbClr val="E7953D"/>
                </a:solidFill>
                <a:cs typeface="Calibri"/>
              </a:rPr>
              <a:t>and resources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training requires high-throughput multi-GPU infrastructure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3" name="Picture 2" descr="Practical solutions: enterprise value from foundation models">
            <a:extLst>
              <a:ext uri="{FF2B5EF4-FFF2-40B4-BE49-F238E27FC236}">
                <a16:creationId xmlns:a16="http://schemas.microsoft.com/office/drawing/2014/main" id="{E8451177-0A5B-A9D9-9C9F-49DDB3250D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43279" y="2439172"/>
            <a:ext cx="3848100" cy="24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37EF4-1C25-867B-4729-EFF7557EEE21}"/>
              </a:ext>
            </a:extLst>
          </p:cNvPr>
          <p:cNvSpPr txBox="1"/>
          <p:nvPr/>
        </p:nvSpPr>
        <p:spPr>
          <a:xfrm>
            <a:off x="838200" y="318765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Transfer learning </a:t>
            </a:r>
            <a:r>
              <a:rPr lang="en-US">
                <a:solidFill>
                  <a:srgbClr val="E7953D"/>
                </a:solidFill>
                <a:cs typeface="Calibri"/>
              </a:rPr>
              <a:t>to the next level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knowledge gained from one task used for another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211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What are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models?</a:t>
            </a:r>
            <a:endParaRPr lang="en-US" sz="3600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CA2082-36DC-A259-F9C5-DD33B857B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/>
              <a:t>TOC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38200" y="2131396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Large-scale </a:t>
            </a:r>
            <a:r>
              <a:rPr lang="en-US">
                <a:solidFill>
                  <a:srgbClr val="E7953D"/>
                </a:solidFill>
                <a:cs typeface="Calibri"/>
              </a:rPr>
              <a:t>machine learning models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trained on massive datasets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4C4F8-BD16-98F5-5463-27D340B5F286}"/>
              </a:ext>
            </a:extLst>
          </p:cNvPr>
          <p:cNvSpPr txBox="1"/>
          <p:nvPr/>
        </p:nvSpPr>
        <p:spPr>
          <a:xfrm>
            <a:off x="838200" y="4243918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Self-supervised </a:t>
            </a:r>
            <a:r>
              <a:rPr lang="en-US">
                <a:solidFill>
                  <a:srgbClr val="E7953D"/>
                </a:solidFill>
                <a:cs typeface="Calibri"/>
              </a:rPr>
              <a:t>learning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most foundation models leverage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DADB-3B63-AA5E-70E3-5D177387123E}"/>
              </a:ext>
            </a:extLst>
          </p:cNvPr>
          <p:cNvSpPr txBox="1"/>
          <p:nvPr/>
        </p:nvSpPr>
        <p:spPr>
          <a:xfrm>
            <a:off x="838199" y="5300179"/>
            <a:ext cx="640508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Scale </a:t>
            </a:r>
            <a:r>
              <a:rPr lang="en-US">
                <a:solidFill>
                  <a:srgbClr val="E7953D"/>
                </a:solidFill>
                <a:cs typeface="Calibri"/>
              </a:rPr>
              <a:t>and resources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training requires high-throughput multi-GPU infrastructure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7410" name="Picture 2" descr="Practical solutions: enterprise value from foundation models">
            <a:extLst>
              <a:ext uri="{FF2B5EF4-FFF2-40B4-BE49-F238E27FC236}">
                <a16:creationId xmlns:a16="http://schemas.microsoft.com/office/drawing/2014/main" id="{62CAEEB3-DB56-7F70-B9F8-BBF5C8676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2175" y="2400300"/>
            <a:ext cx="6096000" cy="24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21B4C9-D0FB-9B62-7CE5-46F406D0E6AB}"/>
              </a:ext>
            </a:extLst>
          </p:cNvPr>
          <p:cNvSpPr txBox="1"/>
          <p:nvPr/>
        </p:nvSpPr>
        <p:spPr>
          <a:xfrm>
            <a:off x="838200" y="3187657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Transfer learning </a:t>
            </a:r>
            <a:r>
              <a:rPr lang="en-US">
                <a:solidFill>
                  <a:srgbClr val="E7953D"/>
                </a:solidFill>
                <a:cs typeface="Calibri"/>
              </a:rPr>
              <a:t>to the next level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knowledge gained from one task used for another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376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Training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computer vision </a:t>
            </a:r>
            <a:endParaRPr lang="en-US" sz="360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60368" y="2066379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Most FMs </a:t>
            </a:r>
            <a:r>
              <a:rPr lang="en-US">
                <a:solidFill>
                  <a:srgbClr val="E7953D"/>
                </a:solidFill>
                <a:cs typeface="Calibri"/>
              </a:rPr>
              <a:t>are vision transformers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long-range dependencies, self-attention,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8659A-1074-4578-0A8A-88B52EE86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85770-5209-E1D0-5D87-134E1FFB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888" y="1933903"/>
            <a:ext cx="5091112" cy="36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7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C6CE80-B12F-25BE-67E6-32A12AAD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Training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computer vision </a:t>
            </a:r>
            <a:endParaRPr lang="en-US" sz="3600"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60368" y="2066379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Most FMs </a:t>
            </a:r>
            <a:r>
              <a:rPr lang="en-US">
                <a:solidFill>
                  <a:srgbClr val="E7953D"/>
                </a:solidFill>
                <a:cs typeface="Calibri"/>
              </a:rPr>
              <a:t>are vision transformers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long-range dependencies, self-attention,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087C6-D694-F360-4B61-B936438791C3}"/>
              </a:ext>
            </a:extLst>
          </p:cNvPr>
          <p:cNvSpPr txBox="1"/>
          <p:nvPr/>
        </p:nvSpPr>
        <p:spPr>
          <a:xfrm>
            <a:off x="2500745" y="7246729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CNNs </a:t>
            </a:r>
            <a:r>
              <a:rPr lang="en-US">
                <a:solidFill>
                  <a:srgbClr val="E7953D"/>
                </a:solidFill>
                <a:cs typeface="Calibri"/>
              </a:rPr>
              <a:t>as feature extractors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trained on ImageNet, without classification head</a:t>
            </a:r>
            <a:endParaRPr lang="en-US" sz="160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ea typeface="+mn-lt"/>
              <a:cs typeface="Courier New" panose="02070309020205020404" pitchFamily="49" charset="0"/>
            </a:endParaRPr>
          </a:p>
        </p:txBody>
      </p:sp>
      <p:pic>
        <p:nvPicPr>
          <p:cNvPr id="1030" name="Picture 6" descr="vision-tranformer-gif">
            <a:extLst>
              <a:ext uri="{FF2B5EF4-FFF2-40B4-BE49-F238E27FC236}">
                <a16:creationId xmlns:a16="http://schemas.microsoft.com/office/drawing/2014/main" id="{AE53233C-6AD3-5496-8327-0A696375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7546" y="1970682"/>
            <a:ext cx="4655416" cy="32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8659A-1074-4578-0A8A-88B52EE86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163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F20ED2-792A-24A8-5488-713F716F7EE9}"/>
              </a:ext>
            </a:extLst>
          </p:cNvPr>
          <p:cNvSpPr txBox="1"/>
          <p:nvPr/>
        </p:nvSpPr>
        <p:spPr>
          <a:xfrm>
            <a:off x="860368" y="2066379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Most FMs </a:t>
            </a:r>
            <a:r>
              <a:rPr lang="en-US">
                <a:solidFill>
                  <a:srgbClr val="E7953D"/>
                </a:solidFill>
                <a:cs typeface="Calibri"/>
              </a:rPr>
              <a:t>are vision transformers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long-range dependencies, self-attention, self-supervised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70A886A-1B57-2330-019A-9A2B12D8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3A5DA3"/>
                </a:solidFill>
                <a:cs typeface="Calibri Light"/>
              </a:rPr>
              <a:t>Training </a:t>
            </a:r>
            <a:r>
              <a:rPr lang="en-US" sz="3600">
                <a:solidFill>
                  <a:srgbClr val="E7953D"/>
                </a:solidFill>
                <a:cs typeface="Calibri Light"/>
              </a:rPr>
              <a:t>foundation models </a:t>
            </a:r>
            <a:r>
              <a:rPr lang="en-US" sz="3600">
                <a:solidFill>
                  <a:srgbClr val="3A5DA3"/>
                </a:solidFill>
                <a:cs typeface="Calibri Light"/>
              </a:rPr>
              <a:t>for computer vision </a:t>
            </a:r>
            <a:endParaRPr lang="en-US" sz="3600">
              <a:cs typeface="Calibri Light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2FBA80C-6CBD-567F-11EA-098E2B2E41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98A7C-F4EE-70B3-514F-9689C02C40F7}"/>
              </a:ext>
            </a:extLst>
          </p:cNvPr>
          <p:cNvSpPr txBox="1"/>
          <p:nvPr/>
        </p:nvSpPr>
        <p:spPr>
          <a:xfrm>
            <a:off x="838200" y="3184825"/>
            <a:ext cx="55317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A5DA3"/>
                </a:solidFill>
                <a:cs typeface="Calibri"/>
              </a:rPr>
              <a:t>Trained with </a:t>
            </a:r>
            <a:r>
              <a:rPr lang="en-US">
                <a:solidFill>
                  <a:srgbClr val="E7953D"/>
                </a:solidFill>
                <a:cs typeface="Calibri"/>
              </a:rPr>
              <a:t>DinoV2 framework</a:t>
            </a:r>
          </a:p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cs typeface="Calibri"/>
              </a:rPr>
              <a:t>self-supervised, student-teacher, contrastive learning</a:t>
            </a:r>
            <a:endParaRPr lang="en-US" sz="16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B8484-EC68-8CA8-F0C2-D68E8723B5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746" y="2679694"/>
            <a:ext cx="4814454" cy="162581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D958E01-DC6B-B5A2-253A-F08563C7610F}"/>
              </a:ext>
            </a:extLst>
          </p:cNvPr>
          <p:cNvGrpSpPr/>
          <p:nvPr/>
        </p:nvGrpSpPr>
        <p:grpSpPr>
          <a:xfrm>
            <a:off x="7294417" y="2078270"/>
            <a:ext cx="4897583" cy="2744461"/>
            <a:chOff x="7294417" y="2078270"/>
            <a:chExt cx="4897583" cy="27444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527723-2831-4F4E-BB5A-771F18BC6908}"/>
                </a:ext>
              </a:extLst>
            </p:cNvPr>
            <p:cNvSpPr txBox="1"/>
            <p:nvPr/>
          </p:nvSpPr>
          <p:spPr>
            <a:xfrm>
              <a:off x="7294417" y="2481203"/>
              <a:ext cx="12780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contrastive 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views</a:t>
              </a:r>
              <a:endParaRPr lang="en-DE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7A5320-2C50-3B44-C57E-9FA9C193A70A}"/>
                </a:ext>
              </a:extLst>
            </p:cNvPr>
            <p:cNvSpPr txBox="1"/>
            <p:nvPr/>
          </p:nvSpPr>
          <p:spPr>
            <a:xfrm>
              <a:off x="8433954" y="2552324"/>
              <a:ext cx="1278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student</a:t>
              </a:r>
              <a:endParaRPr lang="en-DE" sz="1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B2D020-5643-C022-54D2-FA1D8B084482}"/>
                </a:ext>
              </a:extLst>
            </p:cNvPr>
            <p:cNvSpPr txBox="1"/>
            <p:nvPr/>
          </p:nvSpPr>
          <p:spPr>
            <a:xfrm>
              <a:off x="8433954" y="4305507"/>
              <a:ext cx="127808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teacher</a:t>
              </a:r>
              <a:endParaRPr lang="en-DE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EC499-4C74-5384-038E-053B117D1B7D}"/>
                </a:ext>
              </a:extLst>
            </p:cNvPr>
            <p:cNvSpPr txBox="1"/>
            <p:nvPr/>
          </p:nvSpPr>
          <p:spPr>
            <a:xfrm>
              <a:off x="10913918" y="4299511"/>
              <a:ext cx="12780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masked image loss</a:t>
              </a:r>
              <a:endParaRPr lang="en-DE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5081F9-721B-1213-F1DA-6F0DC3B148A2}"/>
                </a:ext>
              </a:extLst>
            </p:cNvPr>
            <p:cNvSpPr txBox="1"/>
            <p:nvPr/>
          </p:nvSpPr>
          <p:spPr>
            <a:xfrm>
              <a:off x="9883486" y="2237279"/>
              <a:ext cx="12780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cross-view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token loss</a:t>
              </a:r>
              <a:endParaRPr lang="en-DE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5129FA-975F-BC35-A2DC-E4DFCF38CD3C}"/>
                </a:ext>
              </a:extLst>
            </p:cNvPr>
            <p:cNvSpPr txBox="1"/>
            <p:nvPr/>
          </p:nvSpPr>
          <p:spPr>
            <a:xfrm>
              <a:off x="7976319" y="2078270"/>
              <a:ext cx="117071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masked</a:t>
              </a:r>
            </a:p>
            <a:p>
              <a:pPr algn="ctr"/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cs typeface="Calibri"/>
                </a:rPr>
                <a:t>patches</a:t>
              </a:r>
              <a:endParaRPr lang="en-DE" sz="1400"/>
            </a:p>
          </p:txBody>
        </p:sp>
      </p:grpSp>
    </p:spTree>
    <p:extLst>
      <p:ext uri="{BB962C8B-B14F-4D97-AF65-F5344CB8AC3E}">
        <p14:creationId xmlns:p14="http://schemas.microsoft.com/office/powerpoint/2010/main" val="409762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989</Words>
  <Application>Microsoft Macintosh PowerPoint</Application>
  <PresentationFormat>Widescreen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Source Sans Pro</vt:lpstr>
      <vt:lpstr>Office Theme</vt:lpstr>
      <vt:lpstr>PowerPoint Presentation</vt:lpstr>
      <vt:lpstr>Foundation models in histopathology</vt:lpstr>
      <vt:lpstr>What are foundation models?</vt:lpstr>
      <vt:lpstr>What are foundation models?</vt:lpstr>
      <vt:lpstr>What are foundation models?</vt:lpstr>
      <vt:lpstr>What are foundation models?</vt:lpstr>
      <vt:lpstr>Training foundation models for computer vision </vt:lpstr>
      <vt:lpstr>Training foundation models for computer vision </vt:lpstr>
      <vt:lpstr>Training foundation models for computer vision </vt:lpstr>
      <vt:lpstr>Training foundation models for computer vision </vt:lpstr>
      <vt:lpstr>Foundation models for histopathology</vt:lpstr>
      <vt:lpstr>Foundation models for histopathology</vt:lpstr>
      <vt:lpstr>Using foundation models for tumor detection</vt:lpstr>
      <vt:lpstr>Using foundation models for tumor detection</vt:lpstr>
      <vt:lpstr>Using foundation models for tumor detection</vt:lpstr>
      <vt:lpstr>Using foundation models for tumor detection</vt:lpstr>
      <vt:lpstr>Using foundation models for tumor detection</vt:lpstr>
      <vt:lpstr>Using foundation models for tumor detection</vt:lpstr>
      <vt:lpstr>Comparing models without downstream task</vt:lpstr>
      <vt:lpstr>Comparing models without downstream task</vt:lpstr>
      <vt:lpstr>Comparing models without downstream task</vt:lpstr>
      <vt:lpstr>Comparing models without downstream task</vt:lpstr>
      <vt:lpstr>Foundation models in histopathology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de Back</dc:creator>
  <cp:lastModifiedBy>Walter de Back</cp:lastModifiedBy>
  <cp:revision>4</cp:revision>
  <dcterms:created xsi:type="dcterms:W3CDTF">2024-09-03T05:49:02Z</dcterms:created>
  <dcterms:modified xsi:type="dcterms:W3CDTF">2024-09-25T06:56:50Z</dcterms:modified>
</cp:coreProperties>
</file>